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embeddedFontLst>
    <p:embeddedFont>
      <p:font typeface="Pretendard Bold" panose="020B0600000101010101" charset="-127"/>
      <p:bold r:id="rId15"/>
    </p:embeddedFont>
    <p:embeddedFont>
      <p:font typeface="Pretendard Light" panose="020B0600000101010101" charset="-127"/>
      <p:regular r:id="rId16"/>
    </p:embeddedFont>
    <p:embeddedFont>
      <p:font typeface="Pretendard Medium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Bai Jamjuree Bold" panose="020B0600000101010101" charset="-34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1728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7622AE-C8AB-4239-8EEF-92F2E60677CC}" type="datetimeFigureOut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46BFE-0715-4493-98B1-3096679A9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281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46BFE-0715-4493-98B1-3096679A938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833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ortsmap.kro.kr/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sportsmap.kro.k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244094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12192000" y="-1943100"/>
            <a:ext cx="14224000" cy="1422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7100" y="2120900"/>
            <a:ext cx="1244600" cy="50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7800" y="6642100"/>
            <a:ext cx="15011400" cy="39878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11199" b="0" i="0" u="none" strike="noStrike" spc="-112">
                <a:solidFill>
                  <a:srgbClr val="000000"/>
                </a:solidFill>
                <a:ea typeface="Pretendard Bold"/>
              </a:rPr>
              <a:t>공공데이터</a:t>
            </a:r>
            <a:r>
              <a:rPr lang="en-US" sz="11199" b="0" i="0" u="none" strike="noStrike" spc="-112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1199" b="0" i="0" u="none" strike="noStrike" spc="-112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11199" b="0" i="0" u="none" strike="noStrike" spc="-112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1199" b="0" i="0" u="none" strike="noStrike" spc="-112">
                <a:solidFill>
                  <a:srgbClr val="000000"/>
                </a:solidFill>
                <a:ea typeface="Pretendard Bold"/>
              </a:rPr>
              <a:t>전국</a:t>
            </a:r>
            <a:r>
              <a:rPr lang="en-US" sz="11199" b="0" i="0" u="none" strike="noStrike" spc="-112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1199" b="0" i="0" u="none" strike="noStrike" spc="-112">
                <a:solidFill>
                  <a:srgbClr val="000000"/>
                </a:solidFill>
                <a:ea typeface="Pretendard Bold"/>
              </a:rPr>
              <a:t>생활</a:t>
            </a:r>
            <a:r>
              <a:rPr lang="en-US" sz="11199" b="0" i="0" u="none" strike="noStrike" spc="-112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1199" b="0" i="0" u="none" strike="noStrike" spc="-112">
                <a:solidFill>
                  <a:srgbClr val="000000"/>
                </a:solidFill>
                <a:ea typeface="Pretendard Bold"/>
              </a:rPr>
              <a:t>체육</a:t>
            </a:r>
            <a:r>
              <a:rPr lang="en-US" sz="11199" b="0" i="0" u="none" strike="noStrike" spc="-112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1199" b="0" i="0" u="none" strike="noStrike" spc="-112">
                <a:solidFill>
                  <a:srgbClr val="000000"/>
                </a:solidFill>
                <a:ea typeface="Pretendard Bold"/>
              </a:rPr>
              <a:t>지도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78000" y="1778000"/>
            <a:ext cx="10985500" cy="7620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4266" b="0" i="0" u="none" strike="noStrike" spc="-43">
                <a:solidFill>
                  <a:srgbClr val="000000"/>
                </a:solidFill>
                <a:latin typeface="Pretendard Regular"/>
              </a:rPr>
              <a:t>2025 </a:t>
            </a:r>
            <a:r>
              <a:rPr lang="ko-KR" sz="4266" b="0" i="0" u="none" strike="noStrike" spc="-43">
                <a:solidFill>
                  <a:srgbClr val="000000"/>
                </a:solidFill>
                <a:ea typeface="Pretendard Regular"/>
              </a:rPr>
              <a:t>국민체육진흥공단</a:t>
            </a:r>
            <a:r>
              <a:rPr lang="en-US" sz="4266" b="0" i="0" u="none" strike="noStrike" spc="-43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66" b="0" i="0" u="none" strike="noStrike" spc="-43">
                <a:solidFill>
                  <a:srgbClr val="000000"/>
                </a:solidFill>
                <a:ea typeface="Pretendard Regular"/>
              </a:rPr>
              <a:t>공공데이터</a:t>
            </a:r>
            <a:r>
              <a:rPr lang="en-US" sz="4266" b="0" i="0" u="none" strike="noStrike" spc="-43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66" b="0" i="0" u="none" strike="noStrike" spc="-43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4266" b="0" i="0" u="none" strike="noStrike" spc="-43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66" b="0" i="0" u="none" strike="noStrike" spc="-43">
                <a:solidFill>
                  <a:srgbClr val="000000"/>
                </a:solidFill>
                <a:ea typeface="Pretendard Regular"/>
              </a:rPr>
              <a:t>경진대회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042CD363-CBA0-FB19-B40A-C5E715C34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1176000"/>
            <a:ext cx="102870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244094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591300" y="1257300"/>
            <a:ext cx="11188700" cy="11188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58900" y="4051300"/>
            <a:ext cx="21221700" cy="3429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III.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향후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발전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방향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(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지속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가능성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)
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향후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빅데이터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AI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기술을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접목하여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개인의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운동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습관을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분석하는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개인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맞춤형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추천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서비스로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발전시키고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,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공공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-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민간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연계를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지속적으로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확장하여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서비스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품질을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개선해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나갈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49" b="0" i="0" u="none" strike="noStrike" spc="-46">
                <a:solidFill>
                  <a:srgbClr val="000000"/>
                </a:solidFill>
                <a:ea typeface="Pretendard Medium"/>
              </a:rPr>
              <a:t>것입니다</a:t>
            </a:r>
            <a:r>
              <a:rPr lang="en-US" sz="4649" b="0" i="0" u="none" strike="noStrike" spc="-46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5900" y="1320800"/>
            <a:ext cx="20180300" cy="12319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웹사이트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제작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결과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발전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방향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그리고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우승해야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하는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이유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244094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8300700" y="1524000"/>
            <a:ext cx="12192000" cy="1219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096000" y="1524000"/>
            <a:ext cx="12192000" cy="12192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47800" y="825500"/>
            <a:ext cx="17945100" cy="12319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6933" b="0" i="0" u="none" strike="noStrike" spc="-69">
                <a:solidFill>
                  <a:srgbClr val="000000"/>
                </a:solidFill>
                <a:ea typeface="Pretendard Bold"/>
              </a:rPr>
              <a:t>참가</a:t>
            </a:r>
            <a:r>
              <a:rPr lang="en-US" sz="6933" b="0" i="0" u="none" strike="noStrike" spc="-6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69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sz="6933" b="0" i="0" u="none" strike="noStrike" spc="-6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69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6933" b="0" i="0" u="none" strike="noStrike" spc="-6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69">
                <a:solidFill>
                  <a:srgbClr val="000000"/>
                </a:solidFill>
                <a:ea typeface="Pretendard Bold"/>
              </a:rPr>
              <a:t>제출</a:t>
            </a:r>
            <a:r>
              <a:rPr lang="en-US" sz="6933" b="0" i="0" u="none" strike="noStrike" spc="-6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69">
                <a:solidFill>
                  <a:srgbClr val="000000"/>
                </a:solidFill>
                <a:ea typeface="Pretendard Bold"/>
              </a:rPr>
              <a:t>현황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84100" y="8458200"/>
            <a:ext cx="7823200" cy="349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공모전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제출용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서류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완료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
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공공데이터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부문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참가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
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역할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정리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3035300"/>
            <a:ext cx="9131300" cy="9055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244094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8300700" y="1524000"/>
            <a:ext cx="12192000" cy="1219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096000" y="1524000"/>
            <a:ext cx="12192000" cy="12192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47800" y="825500"/>
            <a:ext cx="17945100" cy="12319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6933" b="0" i="0" u="none" strike="noStrike" spc="-69">
                <a:solidFill>
                  <a:srgbClr val="000000"/>
                </a:solidFill>
                <a:ea typeface="Pretendard Bold"/>
              </a:rPr>
              <a:t>웹사이트</a:t>
            </a:r>
            <a:r>
              <a:rPr lang="en-US" sz="6933" b="0" i="0" u="none" strike="noStrike" spc="-6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69">
                <a:solidFill>
                  <a:srgbClr val="000000"/>
                </a:solidFill>
                <a:ea typeface="Pretendard Bold"/>
              </a:rPr>
              <a:t>체험하기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00" y="3073400"/>
            <a:ext cx="7594600" cy="9105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817100" y="7848600"/>
            <a:ext cx="12446000" cy="2057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3857" b="0" i="0" u="none" strike="noStrike" dirty="0">
                <a:solidFill>
                  <a:srgbClr val="000000"/>
                </a:solidFill>
                <a:ea typeface="Pretendard Regular"/>
              </a:rPr>
              <a:t>전국</a:t>
            </a:r>
            <a:r>
              <a:rPr lang="en-US" sz="3857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 dirty="0">
                <a:solidFill>
                  <a:srgbClr val="000000"/>
                </a:solidFill>
                <a:ea typeface="Pretendard Regular"/>
              </a:rPr>
              <a:t>생활체육</a:t>
            </a:r>
            <a:r>
              <a:rPr lang="en-US" sz="3857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 dirty="0">
                <a:solidFill>
                  <a:srgbClr val="000000"/>
                </a:solidFill>
                <a:ea typeface="Pretendard Regular"/>
              </a:rPr>
              <a:t>지도</a:t>
            </a:r>
            <a:r>
              <a:rPr lang="en-US" sz="3857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 dirty="0">
                <a:solidFill>
                  <a:srgbClr val="000000"/>
                </a:solidFill>
                <a:ea typeface="Pretendard Regular"/>
              </a:rPr>
              <a:t>서비스</a:t>
            </a:r>
          </a:p>
          <a:p>
            <a:pPr lvl="0" algn="ctr">
              <a:lnSpc>
                <a:spcPct val="116199"/>
              </a:lnSpc>
            </a:pPr>
            <a:r>
              <a:rPr lang="ko-KR" sz="3857" b="0" i="0" u="none" strike="noStrike" dirty="0">
                <a:solidFill>
                  <a:srgbClr val="000000"/>
                </a:solidFill>
                <a:ea typeface="Pretendard Regular"/>
              </a:rPr>
              <a:t>아래</a:t>
            </a:r>
            <a:r>
              <a:rPr lang="en-US" sz="3857" b="0" i="0" u="none" strike="noStrike" dirty="0">
                <a:solidFill>
                  <a:srgbClr val="000000"/>
                </a:solidFill>
                <a:latin typeface="Pretendard Regular"/>
              </a:rPr>
              <a:t> QR</a:t>
            </a:r>
            <a:r>
              <a:rPr lang="ko-KR" sz="3857" b="0" i="0" u="none" strike="noStrike" dirty="0">
                <a:solidFill>
                  <a:srgbClr val="000000"/>
                </a:solidFill>
                <a:ea typeface="Pretendard Regular"/>
              </a:rPr>
              <a:t>코드를</a:t>
            </a:r>
            <a:r>
              <a:rPr lang="en-US" sz="3857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 dirty="0">
                <a:solidFill>
                  <a:srgbClr val="000000"/>
                </a:solidFill>
                <a:ea typeface="Pretendard Regular"/>
              </a:rPr>
              <a:t>스캔하여</a:t>
            </a:r>
            <a:r>
              <a:rPr lang="en-US" sz="3857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 dirty="0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3857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 dirty="0" err="1">
                <a:solidFill>
                  <a:srgbClr val="000000"/>
                </a:solidFill>
                <a:ea typeface="Pretendard Regular"/>
              </a:rPr>
              <a:t>이용해보실</a:t>
            </a:r>
            <a:r>
              <a:rPr lang="en-US" sz="3857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857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 dirty="0">
                <a:solidFill>
                  <a:srgbClr val="000000"/>
                </a:solidFill>
                <a:ea typeface="Pretendard Regular"/>
              </a:rPr>
              <a:t>있습니다</a:t>
            </a:r>
            <a:r>
              <a:rPr lang="en-US" sz="3857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16199"/>
              </a:lnSpc>
            </a:pPr>
            <a:r>
              <a:rPr lang="en-US" sz="3857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857" b="0" i="0" u="none" strike="noStrike" dirty="0">
                <a:solidFill>
                  <a:srgbClr val="000000"/>
                </a:solidFill>
                <a:ea typeface="Pretendard Regular"/>
              </a:rPr>
              <a:t>지도</a:t>
            </a:r>
            <a:r>
              <a:rPr lang="en-US" sz="3857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857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 dirty="0">
                <a:solidFill>
                  <a:srgbClr val="000000"/>
                </a:solidFill>
                <a:ea typeface="Pretendard Regular"/>
              </a:rPr>
              <a:t>시설</a:t>
            </a:r>
            <a:r>
              <a:rPr lang="en-US" sz="3857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 dirty="0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3857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857" b="0" i="0" u="none" strike="noStrike" dirty="0">
                <a:solidFill>
                  <a:srgbClr val="000000"/>
                </a:solidFill>
                <a:ea typeface="Pretendard Regular"/>
              </a:rPr>
              <a:t>필터</a:t>
            </a:r>
            <a:r>
              <a:rPr lang="en-US" sz="3857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 dirty="0">
                <a:solidFill>
                  <a:srgbClr val="000000"/>
                </a:solidFill>
                <a:ea typeface="Pretendard Regular"/>
              </a:rPr>
              <a:t>탐색</a:t>
            </a:r>
            <a:r>
              <a:rPr lang="en-US" sz="3857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857" b="0" i="0" u="none" strike="noStrike" dirty="0">
                <a:solidFill>
                  <a:srgbClr val="000000"/>
                </a:solidFill>
                <a:ea typeface="Pretendard Regular"/>
              </a:rPr>
              <a:t>상세정보</a:t>
            </a:r>
            <a:r>
              <a:rPr lang="en-US" sz="3857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  <a:r>
              <a:rPr lang="en-US" sz="3857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 dirty="0">
                <a:solidFill>
                  <a:srgbClr val="000000"/>
                </a:solidFill>
                <a:ea typeface="Pretendard Regular"/>
              </a:rPr>
              <a:t>지원</a:t>
            </a:r>
            <a:r>
              <a:rPr lang="en-US" sz="3857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ctr">
              <a:lnSpc>
                <a:spcPct val="116199"/>
              </a:lnSpc>
            </a:pPr>
            <a:endParaRPr lang="en-US" sz="3857" dirty="0">
              <a:solidFill>
                <a:srgbClr val="000000"/>
              </a:solidFill>
              <a:latin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3857" b="0" i="0" u="none" strike="noStrike" dirty="0">
                <a:solidFill>
                  <a:srgbClr val="000000"/>
                </a:solidFill>
                <a:latin typeface="Pretendard Regular"/>
              </a:rPr>
              <a:t>웹사이트</a:t>
            </a:r>
            <a:r>
              <a:rPr lang="en-US" altLang="ko-KR" sz="3857" b="0" i="0" u="none" strike="noStrike" dirty="0">
                <a:solidFill>
                  <a:srgbClr val="000000"/>
                </a:solidFill>
                <a:latin typeface="Pretendard Regular"/>
              </a:rPr>
              <a:t>:  </a:t>
            </a:r>
            <a:r>
              <a:rPr lang="ko-KR" altLang="en-US" sz="4000" dirty="0">
                <a:hlinkClick r:id="rId6"/>
              </a:rPr>
              <a:t>전국 생활체육 포털 </a:t>
            </a:r>
            <a:r>
              <a:rPr lang="en-US" altLang="ko-KR" sz="4000" dirty="0">
                <a:hlinkClick r:id="rId6"/>
              </a:rPr>
              <a:t>- National Sports Portal</a:t>
            </a:r>
            <a:endParaRPr lang="en-US" sz="3857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244094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8300700" y="1524000"/>
            <a:ext cx="12192000" cy="1219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096000" y="1524000"/>
            <a:ext cx="12192000" cy="12192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47800" y="825500"/>
            <a:ext cx="17945100" cy="12319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6933" b="0" i="0" u="none" strike="noStrike" spc="-69">
                <a:solidFill>
                  <a:srgbClr val="000000"/>
                </a:solidFill>
                <a:latin typeface="Pretendard Bold"/>
              </a:rPr>
              <a:t>2025 </a:t>
            </a:r>
            <a:r>
              <a:rPr lang="ko-KR" sz="6933" b="0" i="0" u="none" strike="noStrike" spc="-69">
                <a:solidFill>
                  <a:srgbClr val="000000"/>
                </a:solidFill>
                <a:ea typeface="Pretendard Bold"/>
              </a:rPr>
              <a:t>국민체육공단</a:t>
            </a:r>
            <a:r>
              <a:rPr lang="en-US" sz="6933" b="0" i="0" u="none" strike="noStrike" spc="-6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69">
                <a:solidFill>
                  <a:srgbClr val="000000"/>
                </a:solidFill>
                <a:ea typeface="Pretendard Bold"/>
              </a:rPr>
              <a:t>공공데이터</a:t>
            </a:r>
            <a:r>
              <a:rPr lang="en-US" sz="6933" b="0" i="0" u="none" strike="noStrike" spc="-6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69">
                <a:solidFill>
                  <a:srgbClr val="000000"/>
                </a:solidFill>
                <a:ea typeface="Pretendard Bold"/>
              </a:rPr>
              <a:t>활용</a:t>
            </a:r>
            <a:r>
              <a:rPr lang="en-US" sz="6933" b="0" i="0" u="none" strike="noStrike" spc="-6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69">
                <a:solidFill>
                  <a:srgbClr val="000000"/>
                </a:solidFill>
                <a:ea typeface="Pretendard Bold"/>
              </a:rPr>
              <a:t>경진대회</a:t>
            </a:r>
            <a:r>
              <a:rPr lang="en-US" sz="6933" b="0" i="0" u="none" strike="noStrike" spc="-6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69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616200"/>
            <a:ext cx="7086600" cy="10007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690100" y="4318000"/>
            <a:ext cx="13500100" cy="6972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2025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국민체육진흥공단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공공데이터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경진대회는</a:t>
            </a:r>
          </a:p>
          <a:p>
            <a:pPr lvl="0" algn="l">
              <a:lnSpc>
                <a:spcPct val="116199"/>
              </a:lnSpc>
            </a:pP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공공데이터를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창의적인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정책적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가치를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높이는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아이디어를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발굴하기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대회입니다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3923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우리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팀은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‘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부문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’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참가하여</a:t>
            </a:r>
          </a:p>
          <a:p>
            <a:pPr lvl="0" algn="l">
              <a:lnSpc>
                <a:spcPct val="116199"/>
              </a:lnSpc>
            </a:pP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전국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생활체육시설을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곳에서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확인할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있는</a:t>
            </a:r>
          </a:p>
          <a:p>
            <a:pPr lvl="0" algn="l">
              <a:lnSpc>
                <a:spcPct val="116199"/>
              </a:lnSpc>
            </a:pP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통합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지도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서비스를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개발했습니다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3923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본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프로젝트는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공공데이터포털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국민체육진흥공단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체육종합데이터를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23" b="0" i="0" u="none" strike="noStrike">
                <a:solidFill>
                  <a:srgbClr val="000000"/>
                </a:solidFill>
                <a:ea typeface="Pretendard Regular"/>
              </a:rPr>
              <a:t>제작되었습니다</a:t>
            </a:r>
            <a:r>
              <a:rPr lang="en-US" sz="3923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244094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8300700" y="1524000"/>
            <a:ext cx="12192000" cy="1219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096000" y="1524000"/>
            <a:ext cx="12192000" cy="12192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47800" y="2362200"/>
            <a:ext cx="14516100" cy="12319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" sz="6933" b="0" i="0" u="none" strike="noStrike" spc="-69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902200"/>
            <a:ext cx="5829300" cy="50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316200" y="9715500"/>
            <a:ext cx="5969000" cy="1308100"/>
          </a:xfrm>
          <a:prstGeom prst="rect">
            <a:avLst/>
          </a:prstGeom>
        </p:spPr>
        <p:txBody>
          <a:bodyPr lIns="0" tIns="0" rIns="0" bIns="22859" rtlCol="0" anchor="b"/>
          <a:lstStyle/>
          <a:p>
            <a:pPr lvl="0" algn="l">
              <a:lnSpc>
                <a:spcPct val="107899"/>
              </a:lnSpc>
            </a:pP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참가</a:t>
            </a:r>
            <a:r>
              <a:rPr lang="en-US" sz="3599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sz="3599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599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제출</a:t>
            </a:r>
            <a:r>
              <a:rPr lang="en-US" sz="3599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현황과</a:t>
            </a:r>
            <a:r>
              <a:rPr lang="en-US" sz="3599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웹사이트</a:t>
            </a:r>
            <a:r>
              <a:rPr lang="en-US" sz="3599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체험하기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4000" y="4292600"/>
            <a:ext cx="736600" cy="5461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0350"/>
              </a:lnSpc>
            </a:pPr>
            <a:r>
              <a:rPr lang="en" sz="3466" b="0" i="0" u="none" strike="noStrike" spc="104" dirty="0">
                <a:solidFill>
                  <a:srgbClr val="96CCEF"/>
                </a:solidFill>
                <a:latin typeface="Bai Jamjuree Bold"/>
              </a:rPr>
              <a:t>01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600" y="4902200"/>
            <a:ext cx="5829300" cy="50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293100" y="5715000"/>
            <a:ext cx="5969000" cy="711200"/>
          </a:xfrm>
          <a:prstGeom prst="rect">
            <a:avLst/>
          </a:prstGeom>
        </p:spPr>
        <p:txBody>
          <a:bodyPr lIns="0" tIns="0" rIns="0" bIns="22859" rtlCol="0" anchor="b"/>
          <a:lstStyle/>
          <a:p>
            <a:pPr lvl="0" algn="l">
              <a:lnSpc>
                <a:spcPct val="107899"/>
              </a:lnSpc>
            </a:pP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사용된</a:t>
            </a:r>
            <a:r>
              <a:rPr lang="en-US" sz="3599" b="0" i="0" u="none" strike="noStrike">
                <a:solidFill>
                  <a:srgbClr val="000000"/>
                </a:solidFill>
                <a:latin typeface="Pretendard Bold"/>
              </a:rPr>
              <a:t> API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56600" y="4292600"/>
            <a:ext cx="787400" cy="6223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0350"/>
              </a:lnSpc>
            </a:pPr>
            <a:r>
              <a:rPr lang="en" sz="3466" b="0" i="0" u="none" strike="noStrike" spc="104">
                <a:solidFill>
                  <a:srgbClr val="96CCEF"/>
                </a:solidFill>
                <a:latin typeface="Bai Jamjuree Bold"/>
              </a:rPr>
              <a:t>02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9200" y="4902200"/>
            <a:ext cx="5829300" cy="50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316200" y="5778500"/>
            <a:ext cx="5969000" cy="635000"/>
          </a:xfrm>
          <a:prstGeom prst="rect">
            <a:avLst/>
          </a:prstGeom>
        </p:spPr>
        <p:txBody>
          <a:bodyPr lIns="0" tIns="0" rIns="0" bIns="22859" rtlCol="0" anchor="b"/>
          <a:lstStyle/>
          <a:p>
            <a:pPr lvl="0" algn="l">
              <a:lnSpc>
                <a:spcPct val="107899"/>
              </a:lnSpc>
            </a:pP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웹사이트</a:t>
            </a:r>
            <a:r>
              <a:rPr lang="en-US" sz="3599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3599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과정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189200" y="4292600"/>
            <a:ext cx="1016000" cy="6223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0350"/>
              </a:lnSpc>
            </a:pPr>
            <a:r>
              <a:rPr lang="en" sz="3466" b="0" i="0" u="none" strike="noStrike" spc="104">
                <a:solidFill>
                  <a:srgbClr val="96CCEF"/>
                </a:solidFill>
                <a:latin typeface="Bai Jamjuree Bold"/>
              </a:rPr>
              <a:t>03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8826500"/>
            <a:ext cx="5829300" cy="50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24000" y="9702800"/>
            <a:ext cx="5969000" cy="635000"/>
          </a:xfrm>
          <a:prstGeom prst="rect">
            <a:avLst/>
          </a:prstGeom>
        </p:spPr>
        <p:txBody>
          <a:bodyPr lIns="0" tIns="0" rIns="0" bIns="22859" rtlCol="0" anchor="b"/>
          <a:lstStyle/>
          <a:p>
            <a:pPr lvl="0" algn="l">
              <a:lnSpc>
                <a:spcPct val="107899"/>
              </a:lnSpc>
            </a:pP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웹사이트</a:t>
            </a:r>
            <a:r>
              <a:rPr lang="en-US" sz="3599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메인</a:t>
            </a:r>
            <a:r>
              <a:rPr lang="en-US" sz="3599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화면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24000" y="8216900"/>
            <a:ext cx="812800" cy="6223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0350"/>
              </a:lnSpc>
            </a:pPr>
            <a:r>
              <a:rPr lang="en" sz="3466" b="0" i="0" u="none" strike="noStrike" spc="104">
                <a:solidFill>
                  <a:srgbClr val="96CCEF"/>
                </a:solidFill>
                <a:latin typeface="Bai Jamjuree 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4000" y="10375900"/>
            <a:ext cx="5943600" cy="49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소개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600" y="8826500"/>
            <a:ext cx="5829300" cy="50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356600" y="8216900"/>
            <a:ext cx="787400" cy="6223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0350"/>
              </a:lnSpc>
            </a:pPr>
            <a:r>
              <a:rPr lang="en" sz="3466" b="0" i="0" u="none" strike="noStrike" spc="104">
                <a:solidFill>
                  <a:srgbClr val="96CCEF"/>
                </a:solidFill>
                <a:latin typeface="Bai Jamjuree Bold"/>
              </a:rPr>
              <a:t>05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9200" y="8826500"/>
            <a:ext cx="5829300" cy="50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331200" y="9715500"/>
            <a:ext cx="5803900" cy="1308100"/>
          </a:xfrm>
          <a:prstGeom prst="rect">
            <a:avLst/>
          </a:prstGeom>
        </p:spPr>
        <p:txBody>
          <a:bodyPr lIns="0" tIns="0" rIns="0" bIns="22859" rtlCol="0" anchor="b"/>
          <a:lstStyle/>
          <a:p>
            <a:pPr lvl="0" algn="l">
              <a:lnSpc>
                <a:spcPct val="107899"/>
              </a:lnSpc>
            </a:pP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웹사이트</a:t>
            </a:r>
            <a:r>
              <a:rPr lang="en-US" sz="3599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제작</a:t>
            </a:r>
            <a:r>
              <a:rPr lang="en-US" sz="3599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결과</a:t>
            </a:r>
            <a:r>
              <a:rPr lang="en-US" sz="3599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599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발전</a:t>
            </a:r>
            <a:r>
              <a:rPr lang="en-US" sz="3599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방향</a:t>
            </a:r>
          </a:p>
          <a:p>
            <a:pPr lvl="0" algn="l">
              <a:lnSpc>
                <a:spcPct val="107899"/>
              </a:lnSpc>
            </a:pP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그리고</a:t>
            </a:r>
            <a:r>
              <a:rPr lang="en-US" sz="3599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우승해야</a:t>
            </a:r>
            <a:r>
              <a:rPr lang="en-US" sz="3599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하는</a:t>
            </a:r>
            <a:r>
              <a:rPr lang="en-US" sz="3599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99" b="0" i="0" u="none" strike="noStrike">
                <a:solidFill>
                  <a:srgbClr val="000000"/>
                </a:solidFill>
                <a:ea typeface="Pretendard Bold"/>
              </a:rPr>
              <a:t>이유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189200" y="8216900"/>
            <a:ext cx="1016000" cy="6223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0350"/>
              </a:lnSpc>
            </a:pPr>
            <a:r>
              <a:rPr lang="en" sz="3466" b="0" i="0" u="none" strike="noStrike" spc="104">
                <a:solidFill>
                  <a:srgbClr val="96CCEF"/>
                </a:solidFill>
                <a:latin typeface="Bai Jamjuree Bold"/>
              </a:rPr>
              <a:t>06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47800" y="5778500"/>
            <a:ext cx="5969000" cy="635000"/>
          </a:xfrm>
          <a:prstGeom prst="rect">
            <a:avLst/>
          </a:prstGeom>
        </p:spPr>
        <p:txBody>
          <a:bodyPr lIns="0" tIns="0" rIns="0" bIns="22859" rtlCol="0" anchor="b"/>
          <a:lstStyle/>
          <a:p>
            <a:pPr lvl="0" algn="l">
              <a:lnSpc>
                <a:spcPct val="107899"/>
              </a:lnSpc>
            </a:pPr>
            <a:r>
              <a:rPr lang="ko-KR" altLang="en-US" sz="3599" dirty="0">
                <a:solidFill>
                  <a:srgbClr val="000000"/>
                </a:solidFill>
                <a:latin typeface="Pretendard Bold"/>
                <a:ea typeface="Pretendard Bold"/>
              </a:rPr>
              <a:t>활용한</a:t>
            </a:r>
            <a:r>
              <a:rPr lang="en-US" sz="3599" b="0" i="0" u="none" strike="noStrike" dirty="0">
                <a:solidFill>
                  <a:srgbClr val="000000"/>
                </a:solidFill>
                <a:latin typeface="Pretendard Bold"/>
              </a:rPr>
              <a:t> AI</a:t>
            </a:r>
            <a:r>
              <a:rPr lang="ko-KR" sz="3599" b="0" i="0" u="none" strike="noStrike" dirty="0">
                <a:solidFill>
                  <a:srgbClr val="000000"/>
                </a:solidFill>
                <a:ea typeface="Pretendard Bold"/>
              </a:rPr>
              <a:t>툴</a:t>
            </a:r>
            <a:r>
              <a:rPr lang="en-US" sz="3599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99" b="0" i="0" u="none" strike="noStrike" dirty="0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902200"/>
            <a:ext cx="5829300" cy="508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524000" y="4292600"/>
            <a:ext cx="762000" cy="6096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0350"/>
              </a:lnSpc>
            </a:pPr>
            <a:endParaRPr lang="en" sz="3466" b="0" i="0" u="none" strike="noStrike" spc="104" dirty="0">
              <a:solidFill>
                <a:srgbClr val="96CCEF"/>
              </a:solidFill>
              <a:latin typeface="Bai Jamjuree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244094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-10800000">
            <a:off x="12192000" y="-5156200"/>
            <a:ext cx="12192000" cy="1219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-10800000">
            <a:off x="0" y="-5130800"/>
            <a:ext cx="12192000" cy="1219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85900" y="1320800"/>
            <a:ext cx="9525000" cy="1231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6933" spc="-139" dirty="0">
                <a:solidFill>
                  <a:srgbClr val="000000"/>
                </a:solidFill>
                <a:latin typeface="Pretendard Bold"/>
                <a:ea typeface="Pretendard Bold"/>
              </a:rPr>
              <a:t>활용한 </a:t>
            </a:r>
            <a:r>
              <a:rPr lang="en-US" sz="6933" b="0" i="0" u="none" strike="noStrike" spc="-139" dirty="0">
                <a:solidFill>
                  <a:srgbClr val="000000"/>
                </a:solidFill>
                <a:latin typeface="Pretendard Bold"/>
              </a:rPr>
              <a:t>AI</a:t>
            </a:r>
            <a:r>
              <a:rPr lang="ko-KR" sz="6933" b="0" i="0" u="none" strike="noStrike" spc="-139" dirty="0">
                <a:solidFill>
                  <a:srgbClr val="000000"/>
                </a:solidFill>
                <a:ea typeface="Pretendard Bold"/>
              </a:rPr>
              <a:t>툴</a:t>
            </a:r>
            <a:r>
              <a:rPr lang="en-US" sz="6933" b="0" i="0" u="none" strike="noStrike" spc="-139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 dirty="0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00300" y="9690100"/>
            <a:ext cx="8763000" cy="2298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- vscode</a:t>
            </a: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로</a:t>
            </a: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코드</a:t>
            </a: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작성</a:t>
            </a:r>
          </a:p>
          <a:p>
            <a:pPr lvl="0" algn="l">
              <a:lnSpc>
                <a:spcPct val="120350"/>
              </a:lnSpc>
            </a:pP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- SQL</a:t>
            </a: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로</a:t>
            </a: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 supabase DB </a:t>
            </a: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구축</a:t>
            </a:r>
          </a:p>
          <a:p>
            <a:pPr lvl="0" algn="l">
              <a:lnSpc>
                <a:spcPct val="120350"/>
              </a:lnSpc>
            </a:pP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- ChatGPT</a:t>
            </a: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로</a:t>
            </a: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코드</a:t>
            </a: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수정</a:t>
            </a:r>
          </a:p>
          <a:p>
            <a:pPr lvl="0" algn="l">
              <a:lnSpc>
                <a:spcPct val="120350"/>
              </a:lnSpc>
            </a:pP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최종으로</a:t>
            </a: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코드를</a:t>
            </a: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 Lovable</a:t>
            </a: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에</a:t>
            </a: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넣어</a:t>
            </a: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웹사이트</a:t>
            </a: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구축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46300" y="3962400"/>
            <a:ext cx="10045700" cy="711200"/>
          </a:xfrm>
          <a:prstGeom prst="rect">
            <a:avLst/>
          </a:prstGeom>
        </p:spPr>
        <p:txBody>
          <a:bodyPr rtlCol="0" anchor="b"/>
          <a:lstStyle/>
          <a:p>
            <a:pPr lvl="0">
              <a:lnSpc>
                <a:spcPct val="116199"/>
              </a:lnSpc>
            </a:pPr>
            <a:r>
              <a:rPr lang="en-US" altLang="ko-KR" sz="4000" dirty="0">
                <a:solidFill>
                  <a:srgbClr val="000000"/>
                </a:solidFill>
                <a:latin typeface="Pretendard Regular"/>
              </a:rPr>
              <a:t>ChatGPT </a:t>
            </a:r>
            <a:r>
              <a:rPr lang="ko-KR" altLang="ko-KR" sz="4000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altLang="ko-KR" sz="4000" dirty="0">
                <a:solidFill>
                  <a:srgbClr val="000000"/>
                </a:solidFill>
                <a:latin typeface="Pretendard Regular"/>
              </a:rPr>
              <a:t> Lovable</a:t>
            </a:r>
            <a:r>
              <a:rPr lang="ko-KR" altLang="ko-KR" sz="4000" dirty="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altLang="ko-KR" sz="40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4000" dirty="0">
                <a:solidFill>
                  <a:srgbClr val="000000"/>
                </a:solidFill>
                <a:ea typeface="Pretendard Regular"/>
              </a:rPr>
              <a:t>이용하여</a:t>
            </a:r>
            <a:r>
              <a:rPr lang="en-US" altLang="ko-KR" sz="40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4000" dirty="0">
                <a:solidFill>
                  <a:srgbClr val="000000"/>
                </a:solidFill>
                <a:ea typeface="Pretendard Regular"/>
              </a:rPr>
              <a:t>웹사이트</a:t>
            </a:r>
            <a:r>
              <a:rPr lang="en-US" altLang="ko-KR" sz="40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4000" dirty="0">
                <a:solidFill>
                  <a:srgbClr val="000000"/>
                </a:solidFill>
                <a:ea typeface="Pretendard Regular"/>
              </a:rPr>
              <a:t>제작</a:t>
            </a:r>
            <a:endParaRPr lang="ko-KR" sz="3999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400" y="5664200"/>
            <a:ext cx="3949700" cy="2806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0" y="6223000"/>
            <a:ext cx="52197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244094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547100" y="1866900"/>
            <a:ext cx="11404600" cy="1727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서울올림픽기념국민체육진흥공단</a:t>
            </a: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_</a:t>
            </a: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레저스포츠</a:t>
            </a: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시설</a:t>
            </a: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정보</a:t>
            </a: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
https://www.data.go.kr/data/15107853/openapi.do#/API%20%EB%AA%A9%EB%A1%9D/TODZ_API_LEISURE_FACI_I
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5900" y="1600200"/>
            <a:ext cx="7137400" cy="1231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사용된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API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96300" y="3987800"/>
            <a:ext cx="14973300" cy="179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3199" b="0" i="0" u="none" strike="noStrike" dirty="0">
                <a:solidFill>
                  <a:srgbClr val="000000"/>
                </a:solidFill>
                <a:ea typeface="Pretendard Light"/>
              </a:rPr>
              <a:t>전국체육시설현황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Light"/>
              </a:rPr>
              <a:t>
https://www.bigdata-culture.kr/bigdata/user/data_market/detail.do?id=3b5399ad-88c4-43aa-a1d7-7ef6a630370b
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47100" y="6019800"/>
            <a:ext cx="14922500" cy="1663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109" b="0" i="0" u="none" strike="noStrike" dirty="0">
                <a:solidFill>
                  <a:srgbClr val="000000"/>
                </a:solidFill>
                <a:ea typeface="Pretendard Regular"/>
              </a:rPr>
              <a:t>청소년</a:t>
            </a:r>
            <a:r>
              <a:rPr lang="en-US" sz="3109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9" b="0" i="0" u="none" strike="noStrike" dirty="0" err="1">
                <a:solidFill>
                  <a:srgbClr val="000000"/>
                </a:solidFill>
                <a:ea typeface="Pretendard Regular"/>
              </a:rPr>
              <a:t>유아동</a:t>
            </a:r>
            <a:r>
              <a:rPr lang="en-US" sz="3109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9" b="0" i="0" u="none" strike="noStrike" dirty="0">
                <a:solidFill>
                  <a:srgbClr val="000000"/>
                </a:solidFill>
                <a:ea typeface="Pretendard Regular"/>
              </a:rPr>
              <a:t>이용가능</a:t>
            </a:r>
            <a:r>
              <a:rPr lang="en-US" sz="3109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9" b="0" i="0" u="none" strike="noStrike" dirty="0">
                <a:solidFill>
                  <a:srgbClr val="000000"/>
                </a:solidFill>
                <a:ea typeface="Pretendard Regular"/>
              </a:rPr>
              <a:t>체육시설</a:t>
            </a:r>
            <a:r>
              <a:rPr lang="en-US" sz="3109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9" b="0" i="0" u="none" strike="noStrike" dirty="0">
                <a:solidFill>
                  <a:srgbClr val="000000"/>
                </a:solidFill>
                <a:ea typeface="Pretendard Regular"/>
              </a:rPr>
              <a:t>프로그램</a:t>
            </a:r>
            <a:r>
              <a:rPr lang="en-US" sz="3109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9" b="0" i="0" u="none" strike="noStrike" dirty="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109" b="0" i="0" u="none" strike="noStrike" dirty="0">
                <a:solidFill>
                  <a:srgbClr val="000000"/>
                </a:solidFill>
                <a:latin typeface="Pretendard Regular"/>
              </a:rPr>
              <a:t>
https://www.bigdata-culture.kr/bigdata/user/data_market/detail.do?id=cae91264-6bc2-49fc-b38f-7df7d00c1e89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47100" y="7848600"/>
            <a:ext cx="11404600" cy="1727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문화체육관광부</a:t>
            </a: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_</a:t>
            </a: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문화광장</a:t>
            </a: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-</a:t>
            </a: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체육행사</a:t>
            </a: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
https://www.culture.go.kr/data/openapi/openapiView.do?id=591&amp;category=E&amp;gubun=A
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47100" y="9918700"/>
            <a:ext cx="13754100" cy="2006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2678" b="0" i="0" u="none" strike="noStrike">
                <a:solidFill>
                  <a:srgbClr val="000000"/>
                </a:solidFill>
                <a:ea typeface="Pretendard Light"/>
              </a:rPr>
              <a:t>카카오맵</a:t>
            </a:r>
            <a:r>
              <a:rPr lang="en-US" sz="2678" b="0" i="0" u="none" strike="noStrike">
                <a:solidFill>
                  <a:srgbClr val="000000"/>
                </a:solidFill>
                <a:latin typeface="Pretendard Light"/>
              </a:rPr>
              <a:t> api
https://www.mcst.go.kr/site/s_policy/dept/deptView.jsp?pCurrentPage=1&amp;pType=07&amp;pTab=01&amp;pSeq=1965&amp;pDataCD=0417000000&amp;pSearchType=01&amp;pSearchWord=%EC%B2%B4%EC%9C%A1%EC%8B%9C%EC%84%A4
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47100" y="12166600"/>
            <a:ext cx="11404600" cy="111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주소기반산업지원서비스</a:t>
            </a: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99" b="0" i="0" u="none" strike="noStrike">
                <a:solidFill>
                  <a:srgbClr val="000000"/>
                </a:solidFill>
                <a:ea typeface="Pretendard Light"/>
              </a:rPr>
              <a:t>도로명주소</a:t>
            </a:r>
            <a:r>
              <a:rPr lang="en-US" sz="3199" b="0" i="0" u="none" strike="noStrike">
                <a:solidFill>
                  <a:srgbClr val="000000"/>
                </a:solidFill>
                <a:latin typeface="Pretendard Light"/>
              </a:rPr>
              <a:t> API 
https://business.juso.go.kr/addrlink/openApi/apiReqst.do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244094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3119100" y="6337300"/>
            <a:ext cx="7620000" cy="7620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499100" y="6337300"/>
            <a:ext cx="7620000" cy="7620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-10800000">
            <a:off x="5549900" y="-241300"/>
            <a:ext cx="7620000" cy="7620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52600" y="7797800"/>
            <a:ext cx="4965700" cy="6731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20350"/>
              </a:lnSpc>
            </a:pPr>
            <a:r>
              <a:rPr lang="ko-KR" sz="3999" b="0" i="0" u="none" strike="noStrike">
                <a:solidFill>
                  <a:srgbClr val="000000"/>
                </a:solidFill>
                <a:ea typeface="Pretendard Bold"/>
              </a:rPr>
              <a:t>백엔드</a:t>
            </a:r>
            <a:r>
              <a:rPr lang="en-US" sz="3999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Bold"/>
              </a:rPr>
              <a:t>실행</a:t>
            </a:r>
            <a:r>
              <a:rPr lang="en-US" sz="3999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Bold"/>
              </a:rPr>
              <a:t>테스트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32600" y="7797800"/>
            <a:ext cx="4965700" cy="6731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20350"/>
              </a:lnSpc>
            </a:pPr>
            <a:r>
              <a:rPr lang="en" sz="3999" b="0" i="0" u="none" strike="noStrike">
                <a:solidFill>
                  <a:srgbClr val="000000"/>
                </a:solidFill>
                <a:latin typeface="Pretendard Bold"/>
              </a:rPr>
              <a:t>supabase DB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83400" y="1930400"/>
            <a:ext cx="4965700" cy="6731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20350"/>
              </a:lnSpc>
            </a:pPr>
            <a:r>
              <a:rPr lang="ko-KR" sz="3999" b="0" i="0" u="none" strike="noStrike">
                <a:solidFill>
                  <a:srgbClr val="000000"/>
                </a:solidFill>
                <a:ea typeface="Pretendard Bold"/>
              </a:rPr>
              <a:t>전체적인</a:t>
            </a:r>
            <a:r>
              <a:rPr lang="en-US" sz="3999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Bold"/>
              </a:rPr>
              <a:t>개발과정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800" y="609600"/>
            <a:ext cx="6845300" cy="1231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웹사이트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과정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-10800000">
            <a:off x="13233400" y="-241300"/>
            <a:ext cx="7620000" cy="7620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566900" y="1193800"/>
            <a:ext cx="4965700" cy="6731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20350"/>
              </a:lnSpc>
            </a:pPr>
            <a:r>
              <a:rPr lang="en-US" sz="3999" b="0" i="0" u="none" strike="noStrike">
                <a:solidFill>
                  <a:srgbClr val="000000"/>
                </a:solidFill>
                <a:latin typeface="Pretendard Bold"/>
              </a:rPr>
              <a:t>API </a:t>
            </a:r>
            <a:r>
              <a:rPr lang="ko-KR" sz="3999" b="0" i="0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3999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Bold"/>
              </a:rPr>
              <a:t>연동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1300" y="2730500"/>
            <a:ext cx="5486400" cy="309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62100" y="1993900"/>
            <a:ext cx="5486400" cy="4660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1300" y="8661400"/>
            <a:ext cx="5486400" cy="336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82700" y="8724900"/>
            <a:ext cx="617220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24409400" cy="13716000"/>
          </a:xfrm>
          <a:prstGeom prst="rect">
            <a:avLst/>
          </a:prstGeom>
        </p:spPr>
      </p:pic>
      <p:pic>
        <p:nvPicPr>
          <p:cNvPr id="3" name="Picture 3">
            <a:hlinkClick r:id="rId4"/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-7048500" y="-4318000"/>
            <a:ext cx="21590000" cy="21590000"/>
          </a:xfrm>
          <a:prstGeom prst="rect">
            <a:avLst/>
          </a:prstGeom>
        </p:spPr>
      </p:pic>
      <p:pic>
        <p:nvPicPr>
          <p:cNvPr id="4" name="Picture 4">
            <a:hlinkClick r:id="rId4"/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5400000">
            <a:off x="-5778500" y="-3048000"/>
            <a:ext cx="19050000" cy="19050000"/>
          </a:xfrm>
          <a:prstGeom prst="rect">
            <a:avLst/>
          </a:prstGeom>
        </p:spPr>
      </p:pic>
      <p:pic>
        <p:nvPicPr>
          <p:cNvPr id="5" name="Picture 5">
            <a:hlinkClick r:id="rId4"/>
          </p:cNvPr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5400000">
            <a:off x="-4508500" y="-1778000"/>
            <a:ext cx="16510000" cy="16510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443200" y="10566400"/>
            <a:ext cx="6896100" cy="7112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999" b="0" i="0" u="none" strike="noStrike" dirty="0">
                <a:solidFill>
                  <a:srgbClr val="000000"/>
                </a:solidFill>
                <a:ea typeface="Pretendard Bold"/>
              </a:rPr>
              <a:t>사용자</a:t>
            </a:r>
            <a:r>
              <a:rPr lang="en-US" sz="3999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99" b="0" i="0" u="none" strike="noStrike" dirty="0">
                <a:solidFill>
                  <a:srgbClr val="000000"/>
                </a:solidFill>
                <a:ea typeface="Pretendard Bold"/>
              </a:rPr>
              <a:t>참여형</a:t>
            </a:r>
            <a:r>
              <a:rPr lang="en-US" sz="3999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99" b="0" i="0" u="none" strike="noStrike" dirty="0">
                <a:solidFill>
                  <a:srgbClr val="000000"/>
                </a:solidFill>
                <a:ea typeface="Pretendard Bold"/>
              </a:rPr>
              <a:t>커뮤니티</a:t>
            </a:r>
            <a:r>
              <a:rPr lang="en-US" sz="3999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99" b="0" i="0" u="none" strike="noStrike" dirty="0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sz="3999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99" b="0" i="0" u="none" strike="noStrike" dirty="0">
                <a:solidFill>
                  <a:srgbClr val="000000"/>
                </a:solidFill>
                <a:ea typeface="Pretendard Bold"/>
              </a:rPr>
              <a:t>구축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89200" y="9817100"/>
            <a:ext cx="1270000" cy="6223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0350"/>
              </a:lnSpc>
            </a:pPr>
            <a:r>
              <a:rPr lang="en" sz="3466" b="0" i="0" u="none" strike="noStrike" spc="104" dirty="0">
                <a:solidFill>
                  <a:srgbClr val="96CCEF"/>
                </a:solidFill>
                <a:latin typeface="Bai Jamjuree Bold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73400" y="7899400"/>
            <a:ext cx="6172200" cy="7112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999" b="0" i="0" u="none" strike="noStrike" dirty="0">
                <a:solidFill>
                  <a:srgbClr val="000000"/>
                </a:solidFill>
                <a:ea typeface="Pretendard Bold"/>
              </a:rPr>
              <a:t>공공</a:t>
            </a:r>
            <a:r>
              <a:rPr lang="en-US" sz="3999" b="0" i="0" u="none" strike="noStrike" dirty="0">
                <a:solidFill>
                  <a:srgbClr val="000000"/>
                </a:solidFill>
                <a:latin typeface="Pretendard Bold"/>
              </a:rPr>
              <a:t>-</a:t>
            </a:r>
            <a:r>
              <a:rPr lang="ko-KR" sz="3999" b="0" i="0" u="none" strike="noStrike" dirty="0">
                <a:solidFill>
                  <a:srgbClr val="000000"/>
                </a:solidFill>
                <a:ea typeface="Pretendard Bold"/>
              </a:rPr>
              <a:t>민간</a:t>
            </a:r>
            <a:r>
              <a:rPr lang="en-US" sz="3999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99" b="0" i="0" u="none" strike="noStrike" dirty="0">
                <a:solidFill>
                  <a:srgbClr val="000000"/>
                </a:solidFill>
                <a:ea typeface="Pretendard Bold"/>
              </a:rPr>
              <a:t>통합</a:t>
            </a:r>
            <a:r>
              <a:rPr lang="en-US" sz="3999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99" b="0" i="0" u="none" strike="noStrike" dirty="0">
                <a:solidFill>
                  <a:srgbClr val="000000"/>
                </a:solidFill>
                <a:ea typeface="Pretendard Bold"/>
              </a:rPr>
              <a:t>맞춤형</a:t>
            </a:r>
            <a:r>
              <a:rPr lang="en-US" sz="3999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99" b="0" i="0" u="none" strike="noStrike" dirty="0">
                <a:solidFill>
                  <a:srgbClr val="000000"/>
                </a:solidFill>
                <a:ea typeface="Pretendard Bold"/>
              </a:rPr>
              <a:t>필터링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494000" y="7086600"/>
            <a:ext cx="1270000" cy="6223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0350"/>
              </a:lnSpc>
            </a:pPr>
            <a:r>
              <a:rPr lang="en" sz="3466" b="0" i="0" u="none" strike="noStrike" spc="104" dirty="0">
                <a:solidFill>
                  <a:srgbClr val="96CCEF"/>
                </a:solidFill>
                <a:latin typeface="Bai Jamjuree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544800" y="5486400"/>
            <a:ext cx="6997700" cy="7112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999" b="0" i="0" u="none" strike="noStrike" dirty="0">
                <a:solidFill>
                  <a:srgbClr val="000000"/>
                </a:solidFill>
                <a:ea typeface="Pretendard Bold"/>
              </a:rPr>
              <a:t>통합된</a:t>
            </a:r>
            <a:r>
              <a:rPr lang="en-US" sz="3999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99" b="0" i="0" u="none" strike="noStrike" dirty="0">
                <a:solidFill>
                  <a:srgbClr val="000000"/>
                </a:solidFill>
                <a:ea typeface="Pretendard Bold"/>
              </a:rPr>
              <a:t>시설</a:t>
            </a:r>
            <a:r>
              <a:rPr lang="en-US" sz="3999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99" b="0" i="0" u="none" strike="noStrike" dirty="0">
                <a:solidFill>
                  <a:srgbClr val="000000"/>
                </a:solidFill>
                <a:ea typeface="Pretendard Bold"/>
              </a:rPr>
              <a:t>상세</a:t>
            </a:r>
            <a:r>
              <a:rPr lang="en-US" sz="3999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99" b="0" i="0" u="none" strike="noStrike" dirty="0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sz="3999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99" b="0" i="0" u="none" strike="noStrike" dirty="0">
                <a:solidFill>
                  <a:srgbClr val="000000"/>
                </a:solidFill>
                <a:ea typeface="Pretendard Bold"/>
              </a:rPr>
              <a:t>원스톱</a:t>
            </a:r>
            <a:r>
              <a:rPr lang="en-US" sz="3999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99" b="0" i="0" u="none" strike="noStrike" dirty="0">
                <a:solidFill>
                  <a:srgbClr val="000000"/>
                </a:solidFill>
                <a:ea typeface="Pretendard Bold"/>
              </a:rPr>
              <a:t>제공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92400" y="4724400"/>
            <a:ext cx="1270000" cy="6223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0350"/>
              </a:lnSpc>
            </a:pPr>
            <a:r>
              <a:rPr lang="en" sz="3466" b="0" i="0" u="none" strike="noStrike" spc="104" dirty="0">
                <a:solidFill>
                  <a:srgbClr val="96CCEF"/>
                </a:solidFill>
                <a:latin typeface="Bai Jamjuree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09800" y="2667000"/>
            <a:ext cx="6972300" cy="7112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999" b="0" i="0" u="none" strike="noStrike" dirty="0">
                <a:solidFill>
                  <a:srgbClr val="000000"/>
                </a:solidFill>
                <a:ea typeface="Pretendard Bold"/>
              </a:rPr>
              <a:t>사용자</a:t>
            </a:r>
            <a:r>
              <a:rPr lang="en-US" sz="3999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99" b="0" i="0" u="none" strike="noStrike" dirty="0">
                <a:solidFill>
                  <a:srgbClr val="000000"/>
                </a:solidFill>
                <a:ea typeface="Pretendard Bold"/>
              </a:rPr>
              <a:t>위치</a:t>
            </a:r>
            <a:r>
              <a:rPr lang="en-US" sz="3999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99" b="0" i="0" u="none" strike="noStrike" dirty="0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3999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99" b="0" i="0" u="none" strike="noStrike" dirty="0">
                <a:solidFill>
                  <a:srgbClr val="000000"/>
                </a:solidFill>
                <a:ea typeface="Pretendard Bold"/>
              </a:rPr>
              <a:t>최적화</a:t>
            </a:r>
            <a:r>
              <a:rPr lang="en-US" sz="3999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99" b="0" i="0" u="none" strike="noStrike" dirty="0">
                <a:solidFill>
                  <a:srgbClr val="000000"/>
                </a:solidFill>
                <a:ea typeface="Pretendard Bold"/>
              </a:rPr>
              <a:t>지도</a:t>
            </a:r>
            <a:r>
              <a:rPr lang="en-US" sz="3999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999" b="0" i="0" u="none" strike="noStrike" dirty="0">
                <a:solidFill>
                  <a:srgbClr val="000000"/>
                </a:solidFill>
                <a:ea typeface="Pretendard Bold"/>
              </a:rPr>
              <a:t>검색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09800" y="1752600"/>
            <a:ext cx="1270000" cy="6223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0350"/>
              </a:lnSpc>
            </a:pPr>
            <a:r>
              <a:rPr lang="en" sz="3466" b="0" i="0" u="none" strike="noStrike" spc="104" dirty="0">
                <a:solidFill>
                  <a:srgbClr val="96CCEF"/>
                </a:solidFill>
                <a:latin typeface="Bai Jamjuree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85900" y="4140200"/>
            <a:ext cx="9461500" cy="1600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사용자가</a:t>
            </a: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쉽게</a:t>
            </a: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전국의</a:t>
            </a: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생활체육시설을</a:t>
            </a: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찾고</a:t>
            </a: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이용할</a:t>
            </a: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있도록</a:t>
            </a: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직관적인</a:t>
            </a: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인터페이스를</a:t>
            </a: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구현했습니다</a:t>
            </a: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특히</a:t>
            </a: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지도</a:t>
            </a: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기반</a:t>
            </a: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검색과</a:t>
            </a: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정보</a:t>
            </a: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제공에</a:t>
            </a: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중점을</a:t>
            </a: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Light"/>
              </a:rPr>
              <a:t>두었습니다</a:t>
            </a:r>
            <a:r>
              <a:rPr lang="en-US" sz="2933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85900" y="1320800"/>
            <a:ext cx="8521700" cy="1231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6933" b="0" i="0" u="none" strike="noStrike" spc="-139" dirty="0">
                <a:solidFill>
                  <a:srgbClr val="000000"/>
                </a:solidFill>
                <a:ea typeface="Pretendard Bold"/>
              </a:rPr>
              <a:t>웹사이트</a:t>
            </a:r>
            <a:r>
              <a:rPr lang="en-US" sz="6933" b="0" i="0" u="none" strike="noStrike" spc="-139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 dirty="0">
                <a:solidFill>
                  <a:srgbClr val="000000"/>
                </a:solidFill>
                <a:ea typeface="Pretendard Bold"/>
              </a:rPr>
              <a:t>메인</a:t>
            </a:r>
            <a:r>
              <a:rPr lang="en-US" sz="6933" b="0" i="0" u="none" strike="noStrike" spc="-139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 dirty="0">
                <a:solidFill>
                  <a:srgbClr val="000000"/>
                </a:solidFill>
                <a:ea typeface="Pretendard Bold"/>
              </a:rPr>
              <a:t>화면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85900" y="3175000"/>
            <a:ext cx="9474200" cy="5969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20350"/>
              </a:lnSpc>
            </a:pPr>
            <a:r>
              <a:rPr lang="ko-KR" sz="3333" b="0" i="0" u="none" strike="noStrike">
                <a:solidFill>
                  <a:srgbClr val="000000"/>
                </a:solidFill>
                <a:ea typeface="Pretendard Bold"/>
              </a:rPr>
              <a:t>사용자</a:t>
            </a:r>
            <a:r>
              <a:rPr lang="en-US" sz="33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33" b="0" i="0" u="none" strike="noStrike">
                <a:solidFill>
                  <a:srgbClr val="000000"/>
                </a:solidFill>
                <a:ea typeface="Pretendard Bold"/>
              </a:rPr>
              <a:t>중심</a:t>
            </a:r>
            <a:r>
              <a:rPr lang="en-US" sz="33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33" b="0" i="0" u="none" strike="noStrike">
                <a:solidFill>
                  <a:srgbClr val="000000"/>
                </a:solidFill>
                <a:ea typeface="Pretendard Bold"/>
              </a:rPr>
              <a:t>인터페이스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405100" y="3505200"/>
            <a:ext cx="8597900" cy="1066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933" b="0" i="0" u="none" strike="noStrike" dirty="0" err="1">
                <a:solidFill>
                  <a:srgbClr val="000000"/>
                </a:solidFill>
                <a:ea typeface="Pretendard Light"/>
              </a:rPr>
              <a:t>카카오맵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 API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Light"/>
              </a:rPr>
              <a:t>활용</a:t>
            </a:r>
          </a:p>
          <a:p>
            <a:pPr lvl="0" algn="l">
              <a:lnSpc>
                <a:spcPct val="12035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Light"/>
              </a:rPr>
              <a:t>현재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Light"/>
              </a:rPr>
              <a:t>위치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Light"/>
              </a:rPr>
              <a:t>기반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Light"/>
              </a:rPr>
              <a:t>주변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Light"/>
              </a:rPr>
              <a:t>시설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Light"/>
              </a:rPr>
              <a:t>표시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078200" y="6299200"/>
            <a:ext cx="7937500" cy="482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Light"/>
              </a:rPr>
              <a:t>시설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Light"/>
              </a:rPr>
              <a:t>유형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Light"/>
              </a:rPr>
              <a:t>이용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Light"/>
              </a:rPr>
              <a:t>시간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167100" y="8686800"/>
            <a:ext cx="7937500" cy="1066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Light"/>
              </a:rPr>
              <a:t>지역별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Light"/>
              </a:rPr>
              <a:t>종목별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Light"/>
              </a:rPr>
              <a:t>필터</a:t>
            </a:r>
          </a:p>
          <a:p>
            <a:pPr lvl="0" algn="l">
              <a:lnSpc>
                <a:spcPct val="12035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Light"/>
              </a:rPr>
              <a:t>무료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Light"/>
              </a:rPr>
              <a:t>유료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Light"/>
              </a:rPr>
              <a:t>시설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Light"/>
              </a:rPr>
              <a:t>구분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697200" y="11404600"/>
            <a:ext cx="8597900" cy="482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Light"/>
              </a:rPr>
              <a:t>시설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Light"/>
              </a:rPr>
              <a:t>이용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Light"/>
              </a:rPr>
              <a:t>후기</a:t>
            </a:r>
          </a:p>
        </p:txBody>
      </p:sp>
      <p:pic>
        <p:nvPicPr>
          <p:cNvPr id="21" name="Picture 21">
            <a:hlinkClick r:id="rId4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600" y="6007100"/>
            <a:ext cx="13296900" cy="7429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244094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591300" y="1257300"/>
            <a:ext cx="11188700" cy="11188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11400" y="3568700"/>
            <a:ext cx="5918200" cy="1003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4427" b="0" i="0" u="none" strike="noStrike" spc="-44" dirty="0">
                <a:solidFill>
                  <a:srgbClr val="000000"/>
                </a:solidFill>
                <a:latin typeface="Pretendard Medium"/>
              </a:rPr>
              <a:t>I. </a:t>
            </a:r>
            <a:r>
              <a:rPr lang="ko-KR" sz="4427" b="0" i="0" u="none" strike="noStrike" spc="-44" dirty="0">
                <a:solidFill>
                  <a:srgbClr val="000000"/>
                </a:solidFill>
                <a:ea typeface="Pretendard Medium"/>
              </a:rPr>
              <a:t>주요</a:t>
            </a:r>
            <a:r>
              <a:rPr lang="en-US" sz="4427" b="0" i="0" u="none" strike="noStrike" spc="-44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427" b="0" i="0" u="none" strike="noStrike" spc="-44" dirty="0">
                <a:solidFill>
                  <a:srgbClr val="000000"/>
                </a:solidFill>
                <a:ea typeface="Pretendard Medium"/>
              </a:rPr>
              <a:t>제작</a:t>
            </a:r>
            <a:r>
              <a:rPr lang="en-US" sz="4427" b="0" i="0" u="none" strike="noStrike" spc="-44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427" b="0" i="0" u="none" strike="noStrike" spc="-44" dirty="0">
                <a:solidFill>
                  <a:srgbClr val="000000"/>
                </a:solidFill>
                <a:ea typeface="Pretendard Medium"/>
              </a:rPr>
              <a:t>결과</a:t>
            </a:r>
            <a:r>
              <a:rPr lang="en-US" sz="4427" b="0" i="0" u="none" strike="noStrike" spc="-44" dirty="0">
                <a:solidFill>
                  <a:srgbClr val="000000"/>
                </a:solidFill>
                <a:latin typeface="Pretendard Medium"/>
              </a:rPr>
              <a:t>(</a:t>
            </a:r>
            <a:r>
              <a:rPr lang="ko-KR" sz="4427" b="0" i="0" u="none" strike="noStrike" spc="-44" dirty="0">
                <a:solidFill>
                  <a:srgbClr val="000000"/>
                </a:solidFill>
                <a:ea typeface="Pretendard Medium"/>
              </a:rPr>
              <a:t>성과</a:t>
            </a:r>
            <a:r>
              <a:rPr lang="en-US" sz="4427" b="0" i="0" u="none" strike="noStrike" spc="-44" dirty="0">
                <a:solidFill>
                  <a:srgbClr val="000000"/>
                </a:solidFill>
                <a:latin typeface="Pretendard Medium"/>
              </a:rPr>
              <a:t>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5900" y="1320800"/>
            <a:ext cx="20180300" cy="12319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웹사이트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제작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결과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발전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방향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그리고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우승해야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하는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이유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953000"/>
            <a:ext cx="15138400" cy="8153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244094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591300" y="1257300"/>
            <a:ext cx="11188700" cy="11188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85900" y="1320800"/>
            <a:ext cx="20180300" cy="12319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웹사이트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제작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결과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발전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방향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그리고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우승해야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하는</a:t>
            </a:r>
            <a:r>
              <a:rPr lang="en-US" sz="6933" b="0" i="0" u="none" strike="noStrike" spc="-139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 spc="-139">
                <a:solidFill>
                  <a:srgbClr val="000000"/>
                </a:solidFill>
                <a:ea typeface="Pretendard Bold"/>
              </a:rPr>
              <a:t>이유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01900" y="3416300"/>
            <a:ext cx="18059400" cy="246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II. </a:t>
            </a:r>
            <a:r>
              <a:rPr lang="ko-KR" sz="4626" b="0" i="0" u="none" strike="noStrike" spc="-46">
                <a:solidFill>
                  <a:srgbClr val="000000"/>
                </a:solidFill>
                <a:ea typeface="Pretendard Medium"/>
              </a:rPr>
              <a:t>우리</a:t>
            </a: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26" b="0" i="0" u="none" strike="noStrike" spc="-46">
                <a:solidFill>
                  <a:srgbClr val="000000"/>
                </a:solidFill>
                <a:ea typeface="Pretendard Medium"/>
              </a:rPr>
              <a:t>팀이</a:t>
            </a: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26" b="0" i="0" u="none" strike="noStrike" spc="-46">
                <a:solidFill>
                  <a:srgbClr val="000000"/>
                </a:solidFill>
                <a:ea typeface="Pretendard Medium"/>
              </a:rPr>
              <a:t>우승해야</a:t>
            </a: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26" b="0" i="0" u="none" strike="noStrike" spc="-46">
                <a:solidFill>
                  <a:srgbClr val="000000"/>
                </a:solidFill>
                <a:ea typeface="Pretendard Medium"/>
              </a:rPr>
              <a:t>하는</a:t>
            </a: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26" b="0" i="0" u="none" strike="noStrike" spc="-46">
                <a:solidFill>
                  <a:srgbClr val="000000"/>
                </a:solidFill>
                <a:ea typeface="Pretendard Medium"/>
              </a:rPr>
              <a:t>이유</a:t>
            </a: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 (</a:t>
            </a:r>
            <a:r>
              <a:rPr lang="ko-KR" sz="4626" b="0" i="0" u="none" strike="noStrike" spc="-46">
                <a:solidFill>
                  <a:srgbClr val="000000"/>
                </a:solidFill>
                <a:ea typeface="Pretendard Medium"/>
              </a:rPr>
              <a:t>핵심</a:t>
            </a: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26" b="0" i="0" u="none" strike="noStrike" spc="-46">
                <a:solidFill>
                  <a:srgbClr val="000000"/>
                </a:solidFill>
                <a:ea typeface="Pretendard Medium"/>
              </a:rPr>
              <a:t>가치</a:t>
            </a: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ko-KR" sz="4626" b="0" i="0" u="none" strike="noStrike" spc="-46">
                <a:solidFill>
                  <a:srgbClr val="000000"/>
                </a:solidFill>
                <a:ea typeface="Pretendard Medium"/>
              </a:rPr>
              <a:t>우리</a:t>
            </a: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26" b="0" i="0" u="none" strike="noStrike" spc="-46">
                <a:solidFill>
                  <a:srgbClr val="000000"/>
                </a:solidFill>
                <a:ea typeface="Pretendard Medium"/>
              </a:rPr>
              <a:t>팀의</a:t>
            </a: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26" b="0" i="0" u="none" strike="noStrike" spc="-46">
                <a:solidFill>
                  <a:srgbClr val="000000"/>
                </a:solidFill>
                <a:ea typeface="Pretendard Medium"/>
              </a:rPr>
              <a:t>서비스는</a:t>
            </a: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26" b="0" i="0" u="none" strike="noStrike" spc="-46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26" b="0" i="0" u="none" strike="noStrike" spc="-46">
                <a:solidFill>
                  <a:srgbClr val="000000"/>
                </a:solidFill>
                <a:ea typeface="Pretendard Medium"/>
              </a:rPr>
              <a:t>활용의</a:t>
            </a: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26" b="0" i="0" u="none" strike="noStrike" spc="-46">
                <a:solidFill>
                  <a:srgbClr val="000000"/>
                </a:solidFill>
                <a:ea typeface="Pretendard Medium"/>
              </a:rPr>
              <a:t>충실성과</a:t>
            </a: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26" b="0" i="0" u="none" strike="noStrike" spc="-46">
                <a:solidFill>
                  <a:srgbClr val="000000"/>
                </a:solidFill>
                <a:ea typeface="Pretendard Medium"/>
              </a:rPr>
              <a:t>정책적</a:t>
            </a: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26" b="0" i="0" u="none" strike="noStrike" spc="-46">
                <a:solidFill>
                  <a:srgbClr val="000000"/>
                </a:solidFill>
                <a:ea typeface="Pretendard Medium"/>
              </a:rPr>
              <a:t>기여</a:t>
            </a: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26" b="0" i="0" u="none" strike="noStrike" spc="-46">
                <a:solidFill>
                  <a:srgbClr val="000000"/>
                </a:solidFill>
                <a:ea typeface="Pretendard Medium"/>
              </a:rPr>
              <a:t>가능성이라는</a:t>
            </a: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26" b="0" i="0" u="none" strike="noStrike" spc="-46">
                <a:solidFill>
                  <a:srgbClr val="000000"/>
                </a:solidFill>
                <a:ea typeface="Pretendard Medium"/>
              </a:rPr>
              <a:t>공모전의</a:t>
            </a: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26" b="0" i="0" u="none" strike="noStrike" spc="-46">
                <a:solidFill>
                  <a:srgbClr val="000000"/>
                </a:solidFill>
                <a:ea typeface="Pretendard Medium"/>
              </a:rPr>
              <a:t>핵심</a:t>
            </a: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26" b="0" i="0" u="none" strike="noStrike" spc="-46">
                <a:solidFill>
                  <a:srgbClr val="000000"/>
                </a:solidFill>
                <a:ea typeface="Pretendard Medium"/>
              </a:rPr>
              <a:t>목표를</a:t>
            </a: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26" b="0" i="0" u="none" strike="noStrike" spc="-46">
                <a:solidFill>
                  <a:srgbClr val="000000"/>
                </a:solidFill>
                <a:ea typeface="Pretendard Medium"/>
              </a:rPr>
              <a:t>가장</a:t>
            </a: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26" b="0" i="0" u="none" strike="noStrike" spc="-46">
                <a:solidFill>
                  <a:srgbClr val="000000"/>
                </a:solidFill>
                <a:ea typeface="Pretendard Medium"/>
              </a:rPr>
              <a:t>잘</a:t>
            </a: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26" b="0" i="0" u="none" strike="noStrike" spc="-46">
                <a:solidFill>
                  <a:srgbClr val="000000"/>
                </a:solidFill>
                <a:ea typeface="Pretendard Medium"/>
              </a:rPr>
              <a:t>달성했습니다</a:t>
            </a:r>
            <a:r>
              <a:rPr lang="en-US" sz="4626" b="0" i="0" u="none" strike="noStrike" spc="-46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019384-E2FF-341A-1F22-BE2713DA7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6469254"/>
            <a:ext cx="15350314" cy="64085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652</Words>
  <Application>Microsoft Office PowerPoint</Application>
  <PresentationFormat>사용자 지정</PresentationFormat>
  <Paragraphs>77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Pretendard Bold</vt:lpstr>
      <vt:lpstr>맑은 고딕</vt:lpstr>
      <vt:lpstr>Bai Jamjuree Bold</vt:lpstr>
      <vt:lpstr>Pretendard Regular</vt:lpstr>
      <vt:lpstr>Calibri</vt:lpstr>
      <vt:lpstr>Arial</vt:lpstr>
      <vt:lpstr>Pretendard Light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재석 이</cp:lastModifiedBy>
  <cp:revision>5</cp:revision>
  <dcterms:created xsi:type="dcterms:W3CDTF">2006-08-16T00:00:00Z</dcterms:created>
  <dcterms:modified xsi:type="dcterms:W3CDTF">2025-11-24T16:00:21Z</dcterms:modified>
</cp:coreProperties>
</file>